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1263" cy="10693400"/>
  <p:notesSz cx="6797675" cy="9926638"/>
  <p:defaultTextStyle>
    <a:defPPr>
      <a:defRPr lang="es-ES_tradnl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55" d="100"/>
          <a:sy n="55" d="100"/>
        </p:scale>
        <p:origin x="-1128" y="-78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765C8-43EE-41BF-8473-E91AE3B86846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6C6BC-C358-4731-8B82-D8B67C74422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6DD25-0D17-410A-B302-25436445F104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D1DE7-D522-44DC-96DA-61F43328F2B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D1DE7-D522-44DC-96DA-61F43328F2B9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4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4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4" y="425759"/>
            <a:ext cx="4226956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9911201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23DA-1496-470C-84FD-C613567622FA}" type="datetimeFigureOut">
              <a:rPr lang="es-ES_tradnl" smtClean="0"/>
              <a:pPr/>
              <a:t>02/05/2017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9911201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5" y="9911201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253B-3922-4D49-B49D-FB44FBB332D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202357" y="3301972"/>
            <a:ext cx="6733029" cy="157787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s-ES_tradnl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tellar" pitchFamily="18" charset="0"/>
              </a:rPr>
              <a:t>Niños arrojados al río Tiber </a:t>
            </a:r>
            <a:endParaRPr lang="es-ES_tradnl" sz="4800" dirty="0">
              <a:solidFill>
                <a:schemeClr val="tx1">
                  <a:lumMod val="95000"/>
                  <a:lumOff val="5000"/>
                </a:schemeClr>
              </a:solidFill>
              <a:latin typeface="Castellar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38870" y="3119407"/>
            <a:ext cx="6189556" cy="285208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200" dirty="0" smtClean="0"/>
              <a:t>Misteriosos hechos sobre la fundación de Roma.</a:t>
            </a:r>
            <a:endParaRPr lang="es-ES_tradnl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65844" y="4762492"/>
            <a:ext cx="4891260" cy="377541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>
              <a:buFont typeface="Calibri" pitchFamily="34" charset="0"/>
              <a:buChar char="›"/>
            </a:pPr>
            <a:r>
              <a:rPr lang="es-ES_tradnl" sz="1800" b="1" dirty="0" smtClean="0"/>
              <a:t>Rómulo y Remo herederos al trono.</a:t>
            </a:r>
            <a:endParaRPr lang="es-ES_tradnl" sz="1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729969" y="4908544"/>
            <a:ext cx="2603105" cy="157787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99569" tIns="49785" rIns="99569" bIns="49785" rtlCol="0">
            <a:spAutoFit/>
          </a:bodyPr>
          <a:lstStyle/>
          <a:p>
            <a:r>
              <a:rPr lang="es-ES_tradnl" sz="2400" dirty="0" smtClean="0">
                <a:solidFill>
                  <a:srgbClr val="C00000"/>
                </a:solidFill>
                <a:latin typeface="Baskerville Old Face" pitchFamily="18" charset="0"/>
              </a:rPr>
              <a:t>¿Son los herederos al trono?</a:t>
            </a:r>
          </a:p>
          <a:p>
            <a:r>
              <a:rPr lang="es-ES_tradnl" sz="1600" dirty="0" smtClean="0"/>
              <a:t>Muchos declaran que son los verdaderos herederos al trono.</a:t>
            </a:r>
            <a:endParaRPr lang="es-ES_tradnl" sz="1600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364163" y="380932"/>
            <a:ext cx="2197100" cy="10953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Año  </a:t>
            </a:r>
            <a:r>
              <a:rPr lang="es-ES" sz="1400" dirty="0" smtClean="0">
                <a:latin typeface="Calibri" pitchFamily="34" charset="0"/>
              </a:rPr>
              <a:t>DCCLXXI A. C.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                                        Nº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6030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                                        2  Denarios                                                           Distribución Centro de Roma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20 Conector recto"/>
          <p:cNvCxnSpPr/>
          <p:nvPr/>
        </p:nvCxnSpPr>
        <p:spPr>
          <a:xfrm rot="5400000">
            <a:off x="4568116" y="746063"/>
            <a:ext cx="14921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35 Grupo"/>
          <p:cNvGrpSpPr/>
          <p:nvPr/>
        </p:nvGrpSpPr>
        <p:grpSpPr>
          <a:xfrm>
            <a:off x="165844" y="1512835"/>
            <a:ext cx="7395419" cy="1560774"/>
            <a:chOff x="165844" y="1175012"/>
            <a:chExt cx="7395419" cy="1560774"/>
          </a:xfrm>
        </p:grpSpPr>
        <p:sp>
          <p:nvSpPr>
            <p:cNvPr id="48" name="47 Rectángulo"/>
            <p:cNvSpPr/>
            <p:nvPr/>
          </p:nvSpPr>
          <p:spPr>
            <a:xfrm>
              <a:off x="165844" y="1220731"/>
              <a:ext cx="2154267" cy="14605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2539189" y="1220731"/>
              <a:ext cx="1570059" cy="14605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2539189" y="1175012"/>
              <a:ext cx="5022074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37" name="36 Imagen" descr="estadistic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36222" y="1293757"/>
              <a:ext cx="3249658" cy="1442029"/>
            </a:xfrm>
            <a:prstGeom prst="rect">
              <a:avLst/>
            </a:prstGeom>
          </p:spPr>
        </p:pic>
        <p:sp>
          <p:nvSpPr>
            <p:cNvPr id="39" name="38 CuadroTexto"/>
            <p:cNvSpPr txBox="1"/>
            <p:nvPr/>
          </p:nvSpPr>
          <p:spPr>
            <a:xfrm>
              <a:off x="2575702" y="1549348"/>
              <a:ext cx="16065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r>
                <a:rPr lang="es-ES_tradnl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ENCUESTA EXCLUSIVA</a:t>
              </a:r>
              <a:endParaRPr lang="es-ES_tradnl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41" name="40 Rectángulo"/>
            <p:cNvSpPr/>
            <p:nvPr/>
          </p:nvSpPr>
          <p:spPr>
            <a:xfrm>
              <a:off x="4036222" y="1257244"/>
              <a:ext cx="3525041" cy="4571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>
                <a:solidFill>
                  <a:srgbClr val="C00000"/>
                </a:solidFill>
              </a:endParaRPr>
            </a:p>
          </p:txBody>
        </p:sp>
        <p:sp>
          <p:nvSpPr>
            <p:cNvPr id="42" name="41 Rectángulo"/>
            <p:cNvSpPr/>
            <p:nvPr/>
          </p:nvSpPr>
          <p:spPr>
            <a:xfrm>
              <a:off x="4036222" y="2571712"/>
              <a:ext cx="3525041" cy="10953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>
                <a:solidFill>
                  <a:srgbClr val="C00000"/>
                </a:solidFill>
              </a:endParaRPr>
            </a:p>
          </p:txBody>
        </p:sp>
        <p:sp>
          <p:nvSpPr>
            <p:cNvPr id="43" name="42 Rectángulo"/>
            <p:cNvSpPr/>
            <p:nvPr/>
          </p:nvSpPr>
          <p:spPr>
            <a:xfrm rot="5400000">
              <a:off x="5044932" y="1928132"/>
              <a:ext cx="1314467" cy="4571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>
                <a:solidFill>
                  <a:srgbClr val="C00000"/>
                </a:solidFill>
              </a:endParaRPr>
            </a:p>
          </p:txBody>
        </p:sp>
        <p:sp>
          <p:nvSpPr>
            <p:cNvPr id="44" name="43 Rectángulo"/>
            <p:cNvSpPr/>
            <p:nvPr/>
          </p:nvSpPr>
          <p:spPr>
            <a:xfrm rot="5400000">
              <a:off x="6766336" y="1813299"/>
              <a:ext cx="1314467" cy="275384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>
                <a:solidFill>
                  <a:srgbClr val="C00000"/>
                </a:solidFill>
              </a:endParaRPr>
            </a:p>
          </p:txBody>
        </p:sp>
        <p:sp>
          <p:nvSpPr>
            <p:cNvPr id="45" name="44 Rectángulo"/>
            <p:cNvSpPr/>
            <p:nvPr/>
          </p:nvSpPr>
          <p:spPr>
            <a:xfrm rot="5400000" flipV="1">
              <a:off x="1721403" y="1919773"/>
              <a:ext cx="144379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165844" y="1366783"/>
              <a:ext cx="2283598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s-ES_tradnl" sz="1400" b="1" dirty="0" smtClean="0"/>
                <a:t>Información especial </a:t>
              </a:r>
            </a:p>
            <a:p>
              <a:r>
                <a:rPr lang="es-ES_tradnl" sz="1800" dirty="0" smtClean="0"/>
                <a:t>Toda la información sobre la fundación Roma.</a:t>
              </a:r>
              <a:endParaRPr lang="es-ES_tradnl" sz="1800" dirty="0"/>
            </a:p>
          </p:txBody>
        </p:sp>
        <p:sp>
          <p:nvSpPr>
            <p:cNvPr id="47" name="46 Rectángulo"/>
            <p:cNvSpPr/>
            <p:nvPr/>
          </p:nvSpPr>
          <p:spPr>
            <a:xfrm flipV="1">
              <a:off x="165844" y="1184218"/>
              <a:ext cx="2190780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49" name="48 Rectángulo"/>
          <p:cNvSpPr/>
          <p:nvPr/>
        </p:nvSpPr>
        <p:spPr>
          <a:xfrm>
            <a:off x="4729969" y="6551629"/>
            <a:ext cx="2592423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0" name="49 CuadroTexto"/>
          <p:cNvSpPr txBox="1"/>
          <p:nvPr/>
        </p:nvSpPr>
        <p:spPr>
          <a:xfrm>
            <a:off x="4583917" y="6697681"/>
            <a:ext cx="2592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600" b="1" dirty="0" smtClean="0"/>
              <a:t>Investigación</a:t>
            </a:r>
          </a:p>
          <a:p>
            <a:r>
              <a:rPr lang="es-ES_tradnl" dirty="0" smtClean="0"/>
              <a:t>Se descubrió que los fundadores fueron amamantados por una loba.</a:t>
            </a:r>
            <a:endParaRPr lang="es-ES_tradnl" dirty="0"/>
          </a:p>
        </p:txBody>
      </p:sp>
      <p:sp>
        <p:nvSpPr>
          <p:cNvPr id="51" name="50 Rectángulo"/>
          <p:cNvSpPr/>
          <p:nvPr/>
        </p:nvSpPr>
        <p:spPr>
          <a:xfrm>
            <a:off x="4693456" y="8231227"/>
            <a:ext cx="2592423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2" name="51 CuadroTexto"/>
          <p:cNvSpPr txBox="1"/>
          <p:nvPr/>
        </p:nvSpPr>
        <p:spPr>
          <a:xfrm>
            <a:off x="4474378" y="8340766"/>
            <a:ext cx="30868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600" b="1" dirty="0" smtClean="0"/>
              <a:t>Testimonios impactantes </a:t>
            </a:r>
          </a:p>
          <a:p>
            <a:r>
              <a:rPr lang="es-ES_tradnl" dirty="0" smtClean="0"/>
              <a:t>    Una mujer vio cómo </a:t>
            </a:r>
          </a:p>
          <a:p>
            <a:r>
              <a:rPr lang="es-ES_tradnl" dirty="0" smtClean="0"/>
              <a:t>    los sirvientes del rey         </a:t>
            </a:r>
          </a:p>
          <a:p>
            <a:r>
              <a:rPr lang="es-ES_tradnl" dirty="0" smtClean="0"/>
              <a:t>    arrojaban a los niños </a:t>
            </a:r>
          </a:p>
          <a:p>
            <a:r>
              <a:rPr lang="es-ES_tradnl" dirty="0" smtClean="0"/>
              <a:t>    al río.</a:t>
            </a:r>
            <a:endParaRPr lang="es-ES_tradnl" dirty="0"/>
          </a:p>
        </p:txBody>
      </p:sp>
      <p:sp>
        <p:nvSpPr>
          <p:cNvPr id="53" name="52 Rectángulo"/>
          <p:cNvSpPr/>
          <p:nvPr/>
        </p:nvSpPr>
        <p:spPr>
          <a:xfrm flipV="1">
            <a:off x="165844" y="9910825"/>
            <a:ext cx="7156548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4" name="53 CuadroTexto"/>
          <p:cNvSpPr txBox="1"/>
          <p:nvPr/>
        </p:nvSpPr>
        <p:spPr>
          <a:xfrm>
            <a:off x="165844" y="9691747"/>
            <a:ext cx="71565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C00000"/>
                </a:solidFill>
              </a:rPr>
              <a:t>FRASE DEL DÍA</a:t>
            </a:r>
          </a:p>
          <a:p>
            <a:r>
              <a:rPr lang="es-ES_tradnl" sz="1200" dirty="0" smtClean="0"/>
              <a:t>Todos los niños necesitan definir su espacio y formarse una identidad individual, y se debe hacer todo lo posible para apoyar este desarrollo personal saludable y natural</a:t>
            </a:r>
            <a:endParaRPr lang="es-ES_tradnl" sz="1200" dirty="0"/>
          </a:p>
        </p:txBody>
      </p:sp>
      <p:grpSp>
        <p:nvGrpSpPr>
          <p:cNvPr id="38" name="37 Grupo"/>
          <p:cNvGrpSpPr/>
          <p:nvPr/>
        </p:nvGrpSpPr>
        <p:grpSpPr>
          <a:xfrm>
            <a:off x="238870" y="490471"/>
            <a:ext cx="1643085" cy="620721"/>
            <a:chOff x="0" y="52314"/>
            <a:chExt cx="1516825" cy="641431"/>
          </a:xfrm>
        </p:grpSpPr>
        <p:grpSp>
          <p:nvGrpSpPr>
            <p:cNvPr id="19" name="18 Grupo"/>
            <p:cNvGrpSpPr/>
            <p:nvPr/>
          </p:nvGrpSpPr>
          <p:grpSpPr>
            <a:xfrm>
              <a:off x="0" y="52314"/>
              <a:ext cx="1434932" cy="641431"/>
              <a:chOff x="0" y="0"/>
              <a:chExt cx="1574719" cy="600009"/>
            </a:xfrm>
          </p:grpSpPr>
          <p:pic>
            <p:nvPicPr>
              <p:cNvPr id="17" name="16 Imagen" descr="SIMBOLO3.png"/>
              <p:cNvPicPr>
                <a:picLocks noChangeAspect="1"/>
              </p:cNvPicPr>
              <p:nvPr/>
            </p:nvPicPr>
            <p:blipFill>
              <a:blip r:embed="rId4"/>
              <a:srcRect l="17793"/>
              <a:stretch>
                <a:fillRect/>
              </a:stretch>
            </p:blipFill>
            <p:spPr>
              <a:xfrm>
                <a:off x="582700" y="266303"/>
                <a:ext cx="657234" cy="182565"/>
              </a:xfrm>
              <a:prstGeom prst="rect">
                <a:avLst/>
              </a:prstGeom>
            </p:spPr>
          </p:pic>
          <p:pic>
            <p:nvPicPr>
              <p:cNvPr id="9" name="8 Imagen" descr="SIMBOLO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655131" cy="600009"/>
              </a:xfrm>
              <a:prstGeom prst="rect">
                <a:avLst/>
              </a:prstGeom>
            </p:spPr>
          </p:pic>
          <p:sp>
            <p:nvSpPr>
              <p:cNvPr id="18" name="17 CuadroTexto"/>
              <p:cNvSpPr txBox="1"/>
              <p:nvPr/>
            </p:nvSpPr>
            <p:spPr>
              <a:xfrm>
                <a:off x="502560" y="297882"/>
                <a:ext cx="1072159" cy="159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600" dirty="0" smtClean="0">
                    <a:solidFill>
                      <a:srgbClr val="00B050"/>
                    </a:solidFill>
                    <a:latin typeface="Baskerville Old Face" pitchFamily="18" charset="0"/>
                  </a:rPr>
                  <a:t>N</a:t>
                </a:r>
                <a:r>
                  <a:rPr lang="es-ES_tradnl" sz="600" dirty="0" smtClean="0">
                    <a:solidFill>
                      <a:srgbClr val="00B050"/>
                    </a:solidFill>
                  </a:rPr>
                  <a:t>oticias </a:t>
                </a:r>
                <a:r>
                  <a:rPr lang="es-ES_tradnl" sz="600" dirty="0" smtClean="0">
                    <a:solidFill>
                      <a:srgbClr val="00B050"/>
                    </a:solidFill>
                    <a:latin typeface="Baskerville Old Face" pitchFamily="18" charset="0"/>
                  </a:rPr>
                  <a:t>R</a:t>
                </a:r>
                <a:r>
                  <a:rPr lang="es-ES_tradnl" sz="600" dirty="0" smtClean="0">
                    <a:solidFill>
                      <a:srgbClr val="00B050"/>
                    </a:solidFill>
                  </a:rPr>
                  <a:t>oma</a:t>
                </a:r>
                <a:endParaRPr lang="es-ES_tradnl" sz="600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55" name="54 CuadroTexto"/>
            <p:cNvSpPr txBox="1"/>
            <p:nvPr/>
          </p:nvSpPr>
          <p:spPr>
            <a:xfrm>
              <a:off x="384922" y="490471"/>
              <a:ext cx="1131903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00" dirty="0" smtClean="0">
                  <a:latin typeface="Baskerville Old Face" pitchFamily="18" charset="0"/>
                </a:rPr>
                <a:t>Periódico informativo</a:t>
              </a:r>
              <a:endParaRPr lang="es-ES_tradnl" sz="400" dirty="0">
                <a:latin typeface="Baskerville Old Face" pitchFamily="18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129331" y="5091109"/>
            <a:ext cx="4272021" cy="4564125"/>
            <a:chOff x="202357" y="4872030"/>
            <a:chExt cx="4272021" cy="4564125"/>
          </a:xfrm>
        </p:grpSpPr>
        <p:sp>
          <p:nvSpPr>
            <p:cNvPr id="57" name="56 Rectángulo"/>
            <p:cNvSpPr/>
            <p:nvPr/>
          </p:nvSpPr>
          <p:spPr>
            <a:xfrm>
              <a:off x="202357" y="4872030"/>
              <a:ext cx="4272021" cy="45641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275383" y="4945057"/>
              <a:ext cx="4125969" cy="38703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311896" y="8888461"/>
              <a:ext cx="4016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600" b="1" dirty="0" smtClean="0"/>
                <a:t>Luperca amamantando a Rómulo y a Remo</a:t>
              </a:r>
              <a:endParaRPr lang="es-ES_tradnl" sz="1600" b="1" dirty="0"/>
            </a:p>
          </p:txBody>
        </p:sp>
      </p:grpSp>
      <p:sp>
        <p:nvSpPr>
          <p:cNvPr id="35" name="34 Rectángulo"/>
          <p:cNvSpPr/>
          <p:nvPr/>
        </p:nvSpPr>
        <p:spPr>
          <a:xfrm>
            <a:off x="1589851" y="526984"/>
            <a:ext cx="3235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400" i="1" u="sng" dirty="0" smtClean="0">
                <a:latin typeface="Bernard MT Condensed" pitchFamily="18" charset="0"/>
              </a:rPr>
              <a:t>Noticias Roma</a:t>
            </a:r>
            <a:endParaRPr lang="es-ES_tradnl" sz="4400" i="1" u="sng" dirty="0">
              <a:latin typeface="Bernard MT Condensed" pitchFamily="18" charset="0"/>
            </a:endParaRPr>
          </a:p>
        </p:txBody>
      </p:sp>
      <p:pic>
        <p:nvPicPr>
          <p:cNvPr id="60" name="59 Imagen" descr="imagen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870" y="5164136"/>
            <a:ext cx="4089455" cy="38703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141</Words>
  <Application>Microsoft Office PowerPoint</Application>
  <PresentationFormat>Personalizado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The houze!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Bj</dc:creator>
  <cp:lastModifiedBy>Bj</cp:lastModifiedBy>
  <cp:revision>17</cp:revision>
  <dcterms:created xsi:type="dcterms:W3CDTF">2017-04-24T23:33:18Z</dcterms:created>
  <dcterms:modified xsi:type="dcterms:W3CDTF">2017-05-02T21:33:42Z</dcterms:modified>
</cp:coreProperties>
</file>